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3" r:id="rId3"/>
    <p:sldId id="259" r:id="rId4"/>
    <p:sldId id="284" r:id="rId5"/>
    <p:sldId id="285" r:id="rId6"/>
    <p:sldId id="279" r:id="rId7"/>
    <p:sldId id="280" r:id="rId8"/>
    <p:sldId id="282" r:id="rId9"/>
    <p:sldId id="262" r:id="rId10"/>
    <p:sldId id="263" r:id="rId11"/>
    <p:sldId id="264" r:id="rId12"/>
    <p:sldId id="281" r:id="rId13"/>
    <p:sldId id="286" r:id="rId14"/>
    <p:sldId id="287" r:id="rId15"/>
    <p:sldId id="288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89" r:id="rId28"/>
    <p:sldId id="27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F087C-318A-4F0A-B2E4-AFE964B70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10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0D83E-A723-4D14-92D9-04D07BF4C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69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9C01B-473C-47E2-A4B9-D7ECF94BC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06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827DA-8843-4A48-B4BE-2CA3F54E7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26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1D96D-2650-4580-BD32-7C6D5EA07B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61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A38AD-9F27-4143-98BB-EE29E993C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27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B2FA2-DBD9-4183-8796-0B10E5DAD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65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FA080-4361-4479-A4BE-52EB09625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71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294BE-0614-4E4B-B4B8-4E080F0A2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05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9CA86-8E7A-433E-AB01-D84B05970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22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67FA6-28BD-4EEC-8DB2-EC4733FF8D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76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47000">
              <a:schemeClr val="accent1">
                <a:lumMod val="45000"/>
                <a:lumOff val="55000"/>
              </a:schemeClr>
            </a:gs>
            <a:gs pos="83000">
              <a:srgbClr val="FFFF00">
                <a:alpha val="47000"/>
              </a:srgbClr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66DC4F-0D5E-46D0-B728-38F6ED63F0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71600"/>
            <a:ext cx="8686800" cy="1470025"/>
          </a:xfrm>
        </p:spPr>
        <p:txBody>
          <a:bodyPr/>
          <a:lstStyle/>
          <a:p>
            <a:pPr algn="l" eaLnBrk="1" hangingPunct="1"/>
            <a:r>
              <a:rPr lang="en-US" altLang="en-US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Figurative Language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Figuring it Out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0736" y="6096000"/>
            <a:ext cx="6664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HMS 6th grade Language Arts Department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Personification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400" dirty="0" smtClean="0"/>
              <a:t>Giving human traits to objects or </a:t>
            </a:r>
            <a:r>
              <a:rPr lang="en-US" altLang="en-US" sz="4400" dirty="0" smtClean="0"/>
              <a:t>ideas.</a:t>
            </a:r>
          </a:p>
          <a:p>
            <a:pPr eaLnBrk="1" hangingPunct="1">
              <a:buFontTx/>
              <a:buNone/>
            </a:pPr>
            <a:endParaRPr lang="en-US" altLang="en-US" sz="1800" b="1" dirty="0"/>
          </a:p>
          <a:p>
            <a:pPr eaLnBrk="1" hangingPunct="1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altLang="en-US" sz="4400" dirty="0" smtClean="0"/>
              <a:t>:</a:t>
            </a:r>
            <a:endParaRPr lang="en-US" altLang="en-US" sz="4400" dirty="0" smtClean="0"/>
          </a:p>
          <a:p>
            <a:pPr eaLnBrk="1" hangingPunct="1">
              <a:buFontTx/>
              <a:buNone/>
            </a:pPr>
            <a:r>
              <a:rPr lang="en-US" altLang="en-US" sz="3600" dirty="0" smtClean="0"/>
              <a:t>The sunlight danced.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/>
              <a:t>Water on the lake shivers. 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/>
              <a:t>The streets are calling me.</a:t>
            </a:r>
          </a:p>
          <a:p>
            <a:pPr eaLnBrk="1" hangingPunct="1">
              <a:buFontTx/>
              <a:buNone/>
            </a:pPr>
            <a:endParaRPr lang="en-US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Hyperbole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400" dirty="0" smtClean="0"/>
              <a:t>Exaggerating to show strong feeling or </a:t>
            </a:r>
            <a:r>
              <a:rPr lang="en-US" altLang="en-US" sz="4400" dirty="0" smtClean="0"/>
              <a:t>effect.</a:t>
            </a:r>
          </a:p>
          <a:p>
            <a:pPr eaLnBrk="1" hangingPunct="1">
              <a:buFontTx/>
              <a:buNone/>
            </a:pPr>
            <a:endParaRPr lang="en-US" altLang="en-US" sz="1800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altLang="en-US" sz="4000" b="1" dirty="0" smtClean="0"/>
              <a:t>:</a:t>
            </a:r>
            <a:endParaRPr lang="en-US" altLang="en-US" sz="40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/>
              <a:t>- I will love you forever.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/>
              <a:t>- My house is a million miles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/>
              <a:t>  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/>
              <a:t>- She’d kill 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Understatement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/>
              <a:t>Expression with less strength</a:t>
            </a:r>
          </a:p>
          <a:p>
            <a:pPr marL="57150" indent="0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/>
              <a:t>than </a:t>
            </a:r>
            <a:r>
              <a:rPr lang="en-US" altLang="en-US" sz="4400" dirty="0" smtClean="0"/>
              <a:t>expected. </a:t>
            </a:r>
            <a:r>
              <a:rPr lang="en-US" altLang="en-US" sz="4400" b="1" dirty="0" smtClean="0"/>
              <a:t>The </a:t>
            </a:r>
            <a:r>
              <a:rPr lang="en-US" altLang="en-US" sz="4400" b="1" dirty="0" smtClean="0"/>
              <a:t>opposite </a:t>
            </a:r>
            <a:r>
              <a:rPr lang="en-US" altLang="en-US" sz="4400" b="1" dirty="0" smtClean="0"/>
              <a:t>of hyperbole.</a:t>
            </a:r>
          </a:p>
          <a:p>
            <a:pPr marL="57150" indent="0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en-US" sz="4000" dirty="0" smtClean="0"/>
              <a:t>: </a:t>
            </a:r>
            <a:endParaRPr lang="en-US" altLang="en-US" sz="4000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I’ll be there in one second.</a:t>
            </a:r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This won’t hurt a bit.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Alliteration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/>
              <a:t>Repetition of the initial consonant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/>
              <a:t>sounds.</a:t>
            </a:r>
          </a:p>
          <a:p>
            <a:pPr eaLnBrk="1" hangingPunct="1">
              <a:buFontTx/>
              <a:buNone/>
            </a:pPr>
            <a:endParaRPr lang="en-US" altLang="en-US" sz="1800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en-US" sz="4400" dirty="0" smtClean="0"/>
              <a:t>: </a:t>
            </a:r>
          </a:p>
          <a:p>
            <a:pPr eaLnBrk="1" hangingPunct="1">
              <a:buFontTx/>
              <a:buNone/>
            </a:pPr>
            <a:r>
              <a:rPr lang="en-US" altLang="en-US" sz="3800" i="1" dirty="0" smtClean="0"/>
              <a:t>S</a:t>
            </a:r>
            <a:r>
              <a:rPr lang="en-US" altLang="en-US" sz="3800" dirty="0" smtClean="0"/>
              <a:t>lowly</a:t>
            </a:r>
            <a:r>
              <a:rPr lang="en-US" altLang="en-US" sz="3800" dirty="0" smtClean="0"/>
              <a:t>, </a:t>
            </a:r>
            <a:r>
              <a:rPr lang="en-US" altLang="en-US" sz="3800" i="1" dirty="0" smtClean="0"/>
              <a:t>s</a:t>
            </a:r>
            <a:r>
              <a:rPr lang="en-US" altLang="en-US" sz="3800" dirty="0" smtClean="0"/>
              <a:t>ilently, </a:t>
            </a:r>
            <a:r>
              <a:rPr lang="en-US" altLang="en-US" sz="3800" dirty="0" smtClean="0"/>
              <a:t>the </a:t>
            </a:r>
            <a:r>
              <a:rPr lang="en-US" altLang="en-US" sz="3800" i="1" dirty="0" smtClean="0"/>
              <a:t>s</a:t>
            </a:r>
            <a:r>
              <a:rPr lang="en-US" altLang="en-US" sz="3800" dirty="0" smtClean="0"/>
              <a:t>hining moon</a:t>
            </a:r>
            <a:endParaRPr lang="en-US" altLang="en-US" sz="3800" dirty="0" smtClean="0"/>
          </a:p>
          <a:p>
            <a:pPr eaLnBrk="1" hangingPunct="1">
              <a:buFontTx/>
              <a:buNone/>
            </a:pPr>
            <a:r>
              <a:rPr lang="en-US" altLang="en-US" sz="3800" dirty="0" smtClean="0"/>
              <a:t>Walks the night in her </a:t>
            </a:r>
            <a:r>
              <a:rPr lang="en-US" altLang="en-US" sz="3800" i="1" dirty="0" smtClean="0"/>
              <a:t>s</a:t>
            </a:r>
            <a:r>
              <a:rPr lang="en-US" altLang="en-US" sz="3800" dirty="0" smtClean="0"/>
              <a:t>ilvery </a:t>
            </a:r>
            <a:r>
              <a:rPr lang="en-US" altLang="en-US" sz="3800" i="1" dirty="0" smtClean="0"/>
              <a:t>s</a:t>
            </a:r>
            <a:r>
              <a:rPr lang="en-US" altLang="en-US" sz="3800" dirty="0" smtClean="0"/>
              <a:t>heen.</a:t>
            </a:r>
            <a:endParaRPr lang="en-US" altLang="en-US" sz="3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Onomatopoeia</a:t>
            </a:r>
            <a:r>
              <a:rPr lang="en-US" alt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4400" dirty="0" smtClean="0"/>
              <a:t>The naming of a thing or action by </a:t>
            </a:r>
            <a:r>
              <a:rPr lang="en-US" altLang="en-US" sz="4400" i="1" dirty="0" smtClean="0"/>
              <a:t>imitation of natural sounds</a:t>
            </a:r>
            <a:r>
              <a:rPr lang="en-US" altLang="en-US" sz="4400" dirty="0" smtClean="0"/>
              <a:t>.</a:t>
            </a:r>
          </a:p>
          <a:p>
            <a:pPr marL="0" indent="0">
              <a:buFontTx/>
              <a:buNone/>
            </a:pPr>
            <a:endParaRPr lang="en-US" altLang="en-US" sz="1600" dirty="0" smtClean="0"/>
          </a:p>
          <a:p>
            <a:pPr marL="0" indent="0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altLang="en-US" sz="4000" dirty="0" smtClean="0"/>
              <a:t>:</a:t>
            </a:r>
          </a:p>
          <a:p>
            <a:pPr marL="0" indent="0">
              <a:buFontTx/>
              <a:buNone/>
            </a:pPr>
            <a:r>
              <a:rPr lang="en-US" altLang="en-US" sz="3800" dirty="0" smtClean="0"/>
              <a:t>The fly </a:t>
            </a:r>
            <a:r>
              <a:rPr lang="en-US" altLang="en-US" sz="3800" b="1" i="1" dirty="0" smtClean="0"/>
              <a:t>buzzed</a:t>
            </a:r>
            <a:r>
              <a:rPr lang="en-US" altLang="en-US" sz="3800" dirty="0" smtClean="0"/>
              <a:t> around her head.</a:t>
            </a:r>
          </a:p>
          <a:p>
            <a:pPr marL="0" indent="0">
              <a:buFontTx/>
              <a:buNone/>
            </a:pPr>
            <a:r>
              <a:rPr lang="en-US" altLang="en-US" sz="3800" dirty="0" smtClean="0"/>
              <a:t>The </a:t>
            </a:r>
            <a:r>
              <a:rPr lang="en-US" altLang="en-US" sz="3800" b="1" i="1" dirty="0" smtClean="0"/>
              <a:t>hiss</a:t>
            </a:r>
            <a:r>
              <a:rPr lang="en-US" altLang="en-US" sz="3800" dirty="0" smtClean="0"/>
              <a:t> of the snake caught my attention.</a:t>
            </a:r>
            <a:endParaRPr lang="en-US" altLang="en-US" sz="3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Idiom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4000" dirty="0" smtClean="0"/>
              <a:t>An expression that cannot be understood from the meanings of its separate words but must be learned as a whole</a:t>
            </a:r>
            <a:r>
              <a:rPr lang="en-US" altLang="en-US" sz="4000" dirty="0" smtClean="0"/>
              <a:t>.</a:t>
            </a:r>
          </a:p>
          <a:p>
            <a:pPr marL="0" indent="0">
              <a:buFontTx/>
              <a:buNone/>
            </a:pPr>
            <a:endParaRPr lang="en-US" altLang="en-US" sz="1600" dirty="0" smtClean="0"/>
          </a:p>
          <a:p>
            <a:pPr marL="0" indent="0">
              <a:buFontTx/>
              <a:buNone/>
            </a:pPr>
            <a:r>
              <a:rPr lang="en-US" altLang="en-US" sz="44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en-US" sz="4400" dirty="0" smtClean="0"/>
              <a:t>:  It’s raining cats and dogs.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CC0000"/>
                </a:solidFill>
              </a:rPr>
              <a:t>Now, let’s practice!</a:t>
            </a:r>
            <a:endParaRPr lang="en-US" altLang="en-US" b="1" dirty="0" smtClean="0">
              <a:solidFill>
                <a:srgbClr val="CC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b="1" dirty="0" smtClean="0"/>
              <a:t>On a </a:t>
            </a:r>
            <a:r>
              <a:rPr lang="en-US" altLang="en-US" b="1" dirty="0" smtClean="0"/>
              <a:t>sheet </a:t>
            </a:r>
            <a:r>
              <a:rPr lang="en-US" altLang="en-US" b="1" dirty="0" smtClean="0"/>
              <a:t>of paper…</a:t>
            </a:r>
          </a:p>
          <a:p>
            <a:pPr marL="609600" indent="-609600" eaLnBrk="1" hangingPunct="1">
              <a:buFontTx/>
              <a:buNone/>
            </a:pPr>
            <a:endParaRPr lang="en-US" altLang="en-US" sz="12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On the following slides are examples </a:t>
            </a:r>
            <a:r>
              <a:rPr lang="en-US" altLang="en-US" dirty="0" smtClean="0"/>
              <a:t>of figurative </a:t>
            </a:r>
            <a:r>
              <a:rPr lang="en-US" altLang="en-US" dirty="0" smtClean="0"/>
              <a:t>language.</a:t>
            </a:r>
            <a:endParaRPr lang="en-US" altLang="en-US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You will write whether it is an </a:t>
            </a:r>
            <a:r>
              <a:rPr lang="en-US" altLang="en-US" b="1" dirty="0" smtClean="0"/>
              <a:t>simile</a:t>
            </a:r>
            <a:r>
              <a:rPr lang="en-US" altLang="en-US" dirty="0" smtClean="0"/>
              <a:t>, </a:t>
            </a:r>
            <a:r>
              <a:rPr lang="en-US" altLang="en-US" b="1" dirty="0" smtClean="0"/>
              <a:t>metaphor</a:t>
            </a:r>
            <a:r>
              <a:rPr lang="en-US" altLang="en-US" dirty="0" smtClean="0"/>
              <a:t>, </a:t>
            </a:r>
            <a:r>
              <a:rPr lang="en-US" altLang="en-US" b="1" dirty="0" smtClean="0"/>
              <a:t>personification</a:t>
            </a:r>
            <a:r>
              <a:rPr lang="en-US" altLang="en-US" dirty="0" smtClean="0"/>
              <a:t>, </a:t>
            </a:r>
            <a:r>
              <a:rPr lang="en-US" altLang="en-US" b="1" dirty="0" smtClean="0"/>
              <a:t>hyperbole</a:t>
            </a:r>
            <a:r>
              <a:rPr lang="en-US" altLang="en-US" dirty="0" smtClean="0"/>
              <a:t>, or </a:t>
            </a:r>
            <a:r>
              <a:rPr lang="en-US" altLang="en-US" b="1" dirty="0" smtClean="0"/>
              <a:t>understatement</a:t>
            </a:r>
            <a:r>
              <a:rPr lang="en-US" altLang="en-US" dirty="0" smtClean="0"/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You </a:t>
            </a:r>
            <a:r>
              <a:rPr lang="en-US" altLang="en-US" b="1" dirty="0" smtClean="0"/>
              <a:t>can</a:t>
            </a:r>
            <a:r>
              <a:rPr lang="en-US" altLang="en-US" dirty="0" smtClean="0"/>
              <a:t> use your notes.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z="5400" smtClean="0"/>
              <a:t>He drew a line as straight as an arrow.</a:t>
            </a:r>
          </a:p>
          <a:p>
            <a:pPr eaLnBrk="1" hangingPunct="1">
              <a:buFontTx/>
              <a:buNone/>
            </a:pPr>
            <a:endParaRPr lang="en-US" altLang="en-US" sz="5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5400" smtClean="0"/>
              <a:t>Knowledge is a kingdom and all who learn are kings and queens.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z="5400" smtClean="0"/>
              <a:t>Can I see you for a second?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Arial Rounded MT Bold" panose="020F0704030504030204" pitchFamily="34" charset="0"/>
              </a:rPr>
              <a:t/>
            </a:r>
            <a:br>
              <a:rPr lang="en-US" altLang="en-US" b="1" dirty="0" smtClean="0">
                <a:latin typeface="Arial Rounded MT Bold" panose="020F0704030504030204" pitchFamily="34" charset="0"/>
              </a:rPr>
            </a:br>
            <a:r>
              <a:rPr lang="en-US" altLang="en-US" b="1" dirty="0" smtClean="0">
                <a:latin typeface="Arial Rounded MT Bold" panose="020F0704030504030204" pitchFamily="34" charset="0"/>
              </a:rPr>
              <a:t/>
            </a:r>
            <a:br>
              <a:rPr lang="en-US" altLang="en-US" b="1" dirty="0" smtClean="0">
                <a:latin typeface="Arial Rounded MT Bold" panose="020F0704030504030204" pitchFamily="34" charset="0"/>
              </a:rPr>
            </a:br>
            <a:r>
              <a:rPr lang="en-US" altLang="en-US" b="1" dirty="0" smtClean="0">
                <a:latin typeface="Arial Rounded MT Bold" panose="020F0704030504030204" pitchFamily="34" charset="0"/>
              </a:rPr>
              <a:t/>
            </a:r>
            <a:br>
              <a:rPr lang="en-US" altLang="en-US" b="1" dirty="0" smtClean="0">
                <a:latin typeface="Arial Rounded MT Bold" panose="020F0704030504030204" pitchFamily="34" charset="0"/>
              </a:rPr>
            </a:br>
            <a:r>
              <a:rPr lang="en-US" altLang="en-US" b="1" dirty="0" smtClean="0">
                <a:latin typeface="Arial Rounded MT Bold" panose="020F0704030504030204" pitchFamily="34" charset="0"/>
              </a:rPr>
              <a:t/>
            </a:r>
            <a:br>
              <a:rPr lang="en-US" altLang="en-US" b="1" dirty="0" smtClean="0">
                <a:latin typeface="Arial Rounded MT Bold" panose="020F0704030504030204" pitchFamily="34" charset="0"/>
              </a:rPr>
            </a:br>
            <a:r>
              <a:rPr lang="en-US" altLang="en-US" b="1" dirty="0" smtClean="0">
                <a:latin typeface="Arial Rounded MT Bold" panose="020F0704030504030204" pitchFamily="34" charset="0"/>
              </a:rPr>
              <a:t>I can determine the meaning of words and phrases as they</a:t>
            </a:r>
            <a:br>
              <a:rPr lang="en-US" altLang="en-US" b="1" dirty="0" smtClean="0">
                <a:latin typeface="Arial Rounded MT Bold" panose="020F0704030504030204" pitchFamily="34" charset="0"/>
              </a:rPr>
            </a:br>
            <a:r>
              <a:rPr lang="en-US" altLang="en-US" b="1" dirty="0" smtClean="0">
                <a:latin typeface="Arial Rounded MT Bold" panose="020F0704030504030204" pitchFamily="34" charset="0"/>
              </a:rPr>
              <a:t>are read in a text.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3124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91000" y="838200"/>
            <a:ext cx="3305175" cy="278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75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6.4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4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z="5400" smtClean="0"/>
              <a:t>The sun was beating down on 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z="5400" smtClean="0"/>
              <a:t>A flag wags like a fishhook there in the sky.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6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z="4400" smtClean="0"/>
              <a:t>I'd rather take baths</a:t>
            </a:r>
            <a:br>
              <a:rPr lang="en-US" altLang="en-US" sz="4400" smtClean="0"/>
            </a:br>
            <a:r>
              <a:rPr lang="en-US" altLang="en-US" sz="4400" smtClean="0"/>
              <a:t>with a man-eating shark,</a:t>
            </a:r>
            <a:br>
              <a:rPr lang="en-US" altLang="en-US" sz="4400" smtClean="0"/>
            </a:br>
            <a:r>
              <a:rPr lang="en-US" altLang="en-US" sz="4400" smtClean="0"/>
              <a:t>or wrestle a lion</a:t>
            </a:r>
            <a:br>
              <a:rPr lang="en-US" altLang="en-US" sz="4400" smtClean="0"/>
            </a:br>
            <a:r>
              <a:rPr lang="en-US" altLang="en-US" sz="4400" smtClean="0"/>
              <a:t>alone in the dark,</a:t>
            </a:r>
            <a:br>
              <a:rPr lang="en-US" altLang="en-US" sz="4400" smtClean="0"/>
            </a:br>
            <a:r>
              <a:rPr lang="en-US" altLang="en-US" sz="4400" smtClean="0"/>
              <a:t>eat spinach and liver,</a:t>
            </a:r>
            <a:br>
              <a:rPr lang="en-US" altLang="en-US" sz="4400" smtClean="0"/>
            </a:br>
            <a:r>
              <a:rPr lang="en-US" altLang="en-US" sz="4400" smtClean="0"/>
              <a:t>pet ten porcupines,</a:t>
            </a:r>
            <a:br>
              <a:rPr lang="en-US" altLang="en-US" sz="4400" smtClean="0"/>
            </a:br>
            <a:r>
              <a:rPr lang="en-US" altLang="en-US" sz="4400" smtClean="0"/>
              <a:t>than tackle the homework,</a:t>
            </a:r>
            <a:br>
              <a:rPr lang="en-US" altLang="en-US" sz="4400" smtClean="0"/>
            </a:br>
            <a:r>
              <a:rPr lang="en-US" altLang="en-US" sz="4400" smtClean="0"/>
              <a:t>my teacher assigns.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400" smtClean="0"/>
              <a:t>Ravenous and savage</a:t>
            </a:r>
            <a:br>
              <a:rPr lang="en-US" altLang="en-US" sz="4400" smtClean="0"/>
            </a:br>
            <a:r>
              <a:rPr lang="en-US" altLang="en-US" sz="4400" smtClean="0"/>
              <a:t>from its long</a:t>
            </a:r>
            <a:br>
              <a:rPr lang="en-US" altLang="en-US" sz="4400" smtClean="0"/>
            </a:br>
            <a:r>
              <a:rPr lang="en-US" altLang="en-US" sz="4400" smtClean="0"/>
              <a:t>polar journey,</a:t>
            </a:r>
            <a:br>
              <a:rPr lang="en-US" altLang="en-US" sz="4400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4400" smtClean="0"/>
              <a:t>the North Wind</a:t>
            </a:r>
            <a:br>
              <a:rPr lang="en-US" altLang="en-US" sz="4400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4400" smtClean="0"/>
              <a:t>is searching</a:t>
            </a:r>
            <a:br>
              <a:rPr lang="en-US" altLang="en-US" sz="4400" smtClean="0"/>
            </a:br>
            <a:r>
              <a:rPr lang="en-US" altLang="en-US" sz="4400" smtClean="0"/>
              <a:t>for food—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8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3200" smtClean="0"/>
              <a:t>	</a:t>
            </a:r>
            <a:r>
              <a:rPr lang="en-US" altLang="en-US" sz="5400" smtClean="0"/>
              <a:t>The tree of liberty must be refreshed from time to time with the blood of patriots and tyrants.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9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z="5400" smtClean="0"/>
              <a:t>Can I have one of your chips?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10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 smtClean="0"/>
              <a:t>	I'm a black ocean, leaping and wide,</a:t>
            </a:r>
            <a:br>
              <a:rPr lang="en-US" altLang="en-US" sz="4000" dirty="0" smtClean="0"/>
            </a:br>
            <a:r>
              <a:rPr lang="en-US" altLang="en-US" sz="4000" dirty="0" smtClean="0"/>
              <a:t>Welling and swelling I bear</a:t>
            </a:r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	in the tide.</a:t>
            </a:r>
            <a:br>
              <a:rPr lang="en-US" altLang="en-US" sz="4000" dirty="0" smtClean="0"/>
            </a:br>
            <a:r>
              <a:rPr lang="en-US" altLang="en-US" sz="4000" dirty="0" smtClean="0"/>
              <a:t>Leaving behind nights of terror and fear</a:t>
            </a:r>
            <a:br>
              <a:rPr lang="en-US" altLang="en-US" sz="4000" dirty="0" smtClean="0"/>
            </a:br>
            <a:r>
              <a:rPr lang="en-US" altLang="en-US" sz="4000" dirty="0" smtClean="0"/>
              <a:t>I rise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997075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Pause and reflect…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4038600"/>
            <a:ext cx="7772400" cy="1500187"/>
          </a:xfrm>
        </p:spPr>
        <p:txBody>
          <a:bodyPr/>
          <a:lstStyle/>
          <a:p>
            <a:r>
              <a:rPr lang="en-US" sz="3200" dirty="0" smtClean="0"/>
              <a:t>Before moving on to the next slides, take a moment to review your work and </a:t>
            </a:r>
            <a:r>
              <a:rPr lang="en-US" sz="3200" dirty="0"/>
              <a:t>u</a:t>
            </a:r>
            <a:r>
              <a:rPr lang="en-US" sz="3200" dirty="0" smtClean="0"/>
              <a:t>nderstanding of figurative language. Then, move on to the following slide to check/correct your answers.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3" y="228600"/>
            <a:ext cx="1822450" cy="176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89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44563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6019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Simile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Metaphor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Understatement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Personification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Simile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Hyperbole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Personification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Metaphor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Understatement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3000" dirty="0" smtClean="0"/>
              <a:t> Metaphor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146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Figurative Language</a:t>
            </a:r>
            <a:r>
              <a:rPr lang="en-US" altLang="en-US" sz="6600" b="1" dirty="0" smtClean="0"/>
              <a:t/>
            </a:r>
            <a:br>
              <a:rPr lang="en-US" altLang="en-US" sz="6600" b="1" dirty="0" smtClean="0"/>
            </a:br>
            <a:r>
              <a:rPr lang="en-US" altLang="en-US" sz="6600" b="1" dirty="0" smtClean="0"/>
              <a:t>vs</a:t>
            </a:r>
            <a:br>
              <a:rPr lang="en-US" altLang="en-US" sz="6600" b="1" dirty="0" smtClean="0"/>
            </a:br>
            <a:r>
              <a:rPr lang="en-US" altLang="en-US" sz="6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Literal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45259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Literal Meaning</a:t>
            </a:r>
            <a:endParaRPr lang="en-US" sz="6000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sz="1600" b="1" dirty="0" smtClean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4800" b="1" dirty="0" smtClean="0"/>
              <a:t>Words say exactly what they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4800" b="1" dirty="0" smtClean="0"/>
              <a:t>mean.</a:t>
            </a:r>
          </a:p>
          <a:p>
            <a:pPr eaLnBrk="1" hangingPunct="1">
              <a:buFontTx/>
              <a:buNone/>
              <a:defRPr/>
            </a:pPr>
            <a:r>
              <a:rPr lang="en-US" sz="4800" dirty="0" smtClean="0"/>
              <a:t>	- The car is blue.</a:t>
            </a:r>
          </a:p>
          <a:p>
            <a:pPr eaLnBrk="1" hangingPunct="1">
              <a:buFontTx/>
              <a:buNone/>
              <a:defRPr/>
            </a:pPr>
            <a:r>
              <a:rPr lang="en-US" sz="4800" dirty="0" smtClean="0"/>
              <a:t>	- He caught the football.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6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Figurative Meaning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smtClean="0"/>
              <a:t>Words say one thing, but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smtClean="0"/>
              <a:t>mean another</a:t>
            </a:r>
          </a:p>
          <a:p>
            <a:pPr eaLnBrk="1" hangingPunct="1">
              <a:buFontTx/>
              <a:buNone/>
            </a:pPr>
            <a:r>
              <a:rPr lang="en-US" altLang="en-US" sz="4800" dirty="0" smtClean="0"/>
              <a:t>	- I’ve got your back.</a:t>
            </a:r>
            <a:br>
              <a:rPr lang="en-US" altLang="en-US" sz="4800" dirty="0" smtClean="0"/>
            </a:br>
            <a:r>
              <a:rPr lang="en-US" altLang="en-US" sz="4800" dirty="0" smtClean="0"/>
              <a:t>- You’re a doll.</a:t>
            </a:r>
          </a:p>
          <a:p>
            <a:pPr eaLnBrk="1" hangingPunct="1">
              <a:buFontTx/>
              <a:buNone/>
            </a:pPr>
            <a:r>
              <a:rPr lang="en-US" altLang="en-US" sz="4800" b="1" dirty="0" smtClean="0"/>
              <a:t>    (</a:t>
            </a:r>
            <a:r>
              <a:rPr lang="en-US" altLang="en-US" sz="4800" b="1" dirty="0" smtClean="0">
                <a:solidFill>
                  <a:srgbClr val="7030A0"/>
                </a:solidFill>
              </a:rPr>
              <a:t>Figures</a:t>
            </a:r>
            <a:r>
              <a:rPr lang="en-US" altLang="en-US" sz="4800" b="1" dirty="0" smtClean="0"/>
              <a:t> of Speech)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257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 smtClean="0"/>
              <a:t>Comparison of two </a:t>
            </a:r>
            <a:r>
              <a:rPr lang="en-US" altLang="en-US" sz="4800" b="1" dirty="0" smtClean="0"/>
              <a:t>unlike</a:t>
            </a:r>
            <a:endParaRPr lang="en-US" altLang="en-US" sz="4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 smtClean="0"/>
              <a:t>things using “like” or “as</a:t>
            </a:r>
            <a:r>
              <a:rPr lang="en-US" altLang="en-US" sz="4800" dirty="0" smtClean="0"/>
              <a:t>.”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altLang="en-US" sz="4000" dirty="0" smtClean="0"/>
              <a:t>:</a:t>
            </a:r>
            <a:endParaRPr lang="en-US" altLang="en-US" sz="4000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The metal twisted </a:t>
            </a:r>
            <a:r>
              <a:rPr lang="en-US" altLang="en-US" sz="4000" b="1" dirty="0" smtClean="0"/>
              <a:t>like</a:t>
            </a:r>
            <a:r>
              <a:rPr lang="en-US" altLang="en-US" sz="4000" dirty="0" smtClean="0"/>
              <a:t> a ribbon.  </a:t>
            </a:r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She is </a:t>
            </a:r>
            <a:r>
              <a:rPr lang="en-US" altLang="en-US" sz="4000" b="1" dirty="0" smtClean="0"/>
              <a:t>as</a:t>
            </a:r>
            <a:r>
              <a:rPr lang="en-US" altLang="en-US" sz="4000" dirty="0" smtClean="0"/>
              <a:t> sweet </a:t>
            </a:r>
            <a:r>
              <a:rPr lang="en-US" altLang="en-US" sz="4000" b="1" dirty="0" smtClean="0"/>
              <a:t>as</a:t>
            </a:r>
            <a:r>
              <a:rPr lang="en-US" altLang="en-US" sz="4000" dirty="0" smtClean="0"/>
              <a:t> candy.</a:t>
            </a:r>
          </a:p>
          <a:p>
            <a:pPr eaLnBrk="1" hangingPunct="1">
              <a:buFontTx/>
              <a:buNone/>
            </a:pPr>
            <a:endParaRPr lang="en-US" altLang="en-US" sz="5400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7200" b="1" smtClean="0"/>
              <a:t>Important!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10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800" b="1" dirty="0" smtClean="0"/>
              <a:t>Using “like” or “as” doesn’t make a simile.</a:t>
            </a:r>
          </a:p>
          <a:p>
            <a:pPr eaLnBrk="1" hangingPunct="1">
              <a:buFontTx/>
              <a:buNone/>
            </a:pPr>
            <a:endParaRPr lang="en-US" altLang="en-US" sz="4800" b="1" dirty="0" smtClean="0"/>
          </a:p>
          <a:p>
            <a:pPr algn="ctr" eaLnBrk="1" hangingPunct="1">
              <a:buFontTx/>
              <a:buNone/>
            </a:pPr>
            <a:r>
              <a:rPr lang="en-US" altLang="en-US" sz="4800" b="1" dirty="0" smtClean="0"/>
              <a:t>A </a:t>
            </a:r>
            <a:r>
              <a:rPr lang="en-US" altLang="en-US" sz="4800" b="1" i="1" u="sng" dirty="0" smtClean="0">
                <a:solidFill>
                  <a:srgbClr val="008000"/>
                </a:solidFill>
              </a:rPr>
              <a:t>comparison</a:t>
            </a:r>
            <a:r>
              <a:rPr lang="en-US" altLang="en-US" sz="4800" b="1" dirty="0" smtClean="0"/>
              <a:t> of two unlike things must be made.</a:t>
            </a:r>
          </a:p>
          <a:p>
            <a:pPr eaLnBrk="1" hangingPunct="1">
              <a:buFontTx/>
              <a:buNone/>
            </a:pP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en-US" sz="5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Simile</a:t>
            </a:r>
            <a:r>
              <a:rPr lang="en-US" altLang="en-US" sz="5400" b="1" dirty="0" smtClean="0"/>
              <a:t>:</a:t>
            </a:r>
            <a:r>
              <a:rPr lang="en-US" altLang="en-US" sz="5400" dirty="0" smtClean="0"/>
              <a:t> </a:t>
            </a:r>
            <a:r>
              <a:rPr lang="en-US" altLang="en-US" sz="5400" i="1" dirty="0" smtClean="0"/>
              <a:t>The moon is </a:t>
            </a:r>
            <a:r>
              <a:rPr lang="en-US" altLang="en-US" sz="5400" b="1" i="1" dirty="0" smtClean="0"/>
              <a:t>like</a:t>
            </a:r>
            <a:r>
              <a:rPr lang="en-US" altLang="en-US" sz="5400" i="1" dirty="0" smtClean="0"/>
              <a:t> a pizza.</a:t>
            </a:r>
            <a:endParaRPr lang="en-US" altLang="en-US" sz="5400" dirty="0" smtClean="0"/>
          </a:p>
          <a:p>
            <a:pPr eaLnBrk="1" hangingPunct="1">
              <a:buFontTx/>
              <a:buNone/>
            </a:pPr>
            <a:r>
              <a:rPr lang="en-US" altLang="en-US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Simile</a:t>
            </a:r>
            <a:r>
              <a:rPr lang="en-US" altLang="en-US" sz="5400" b="1" dirty="0" smtClean="0"/>
              <a:t>:</a:t>
            </a:r>
            <a:r>
              <a:rPr lang="en-US" altLang="en-US" sz="5400" dirty="0" smtClean="0"/>
              <a:t> </a:t>
            </a:r>
            <a:r>
              <a:rPr lang="en-US" altLang="en-US" sz="5400" i="1" dirty="0" smtClean="0"/>
              <a:t>I </a:t>
            </a:r>
            <a:r>
              <a:rPr lang="en-US" altLang="en-US" sz="5400" b="1" i="1" dirty="0" smtClean="0"/>
              <a:t>like</a:t>
            </a:r>
            <a:r>
              <a:rPr lang="en-US" altLang="en-US" sz="5400" i="1" dirty="0" smtClean="0"/>
              <a:t> pizza.</a:t>
            </a:r>
            <a:r>
              <a:rPr lang="en-US" altLang="en-US" sz="5400" dirty="0" smtClean="0"/>
              <a:t>  </a:t>
            </a:r>
            <a:br>
              <a:rPr lang="en-US" altLang="en-US" sz="5400" dirty="0" smtClean="0"/>
            </a:br>
            <a:r>
              <a:rPr lang="en-US" altLang="en-US" sz="5400" dirty="0" smtClean="0"/>
              <a:t>	</a:t>
            </a:r>
          </a:p>
          <a:p>
            <a:pPr eaLnBrk="1" hangingPunct="1">
              <a:buFontTx/>
              <a:buNone/>
            </a:pPr>
            <a:endParaRPr lang="en-US" altLang="en-US" sz="4400" dirty="0" smtClean="0"/>
          </a:p>
          <a:p>
            <a:pPr eaLnBrk="1" hangingPunct="1">
              <a:buFontTx/>
              <a:buNone/>
            </a:pPr>
            <a:endParaRPr lang="en-US" altLang="en-US" sz="4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33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Metaphor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400" dirty="0" smtClean="0"/>
              <a:t>Two things are compared </a:t>
            </a:r>
            <a:r>
              <a:rPr lang="en-US" altLang="en-US" sz="4400" b="1" i="1" dirty="0" smtClean="0"/>
              <a:t>without</a:t>
            </a:r>
            <a:r>
              <a:rPr lang="en-US" altLang="en-US" sz="4400" b="1" dirty="0" smtClean="0"/>
              <a:t> </a:t>
            </a:r>
            <a:r>
              <a:rPr lang="en-US" altLang="en-US" sz="4400" dirty="0" smtClean="0"/>
              <a:t>using “</a:t>
            </a:r>
            <a:r>
              <a:rPr lang="en-US" altLang="en-US" sz="4400" i="1" dirty="0" smtClean="0"/>
              <a:t>like</a:t>
            </a:r>
            <a:r>
              <a:rPr lang="en-US" altLang="en-US" sz="4400" dirty="0" smtClean="0"/>
              <a:t>” or “</a:t>
            </a:r>
            <a:r>
              <a:rPr lang="en-US" altLang="en-US" sz="4400" i="1" dirty="0" smtClean="0"/>
              <a:t>as</a:t>
            </a:r>
            <a:r>
              <a:rPr lang="en-US" altLang="en-US" sz="4400" dirty="0" smtClean="0"/>
              <a:t>.”</a:t>
            </a:r>
          </a:p>
          <a:p>
            <a:pPr eaLnBrk="1" hangingPunct="1">
              <a:buFontTx/>
              <a:buNone/>
            </a:pPr>
            <a:endParaRPr lang="en-US" altLang="en-US" sz="1800" b="1" dirty="0"/>
          </a:p>
          <a:p>
            <a:pPr eaLnBrk="1" hangingPunct="1">
              <a:buFontTx/>
              <a:buNone/>
            </a:pPr>
            <a:r>
              <a:rPr lang="en-US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altLang="en-US" sz="4000" dirty="0" smtClean="0"/>
              <a:t>:</a:t>
            </a:r>
            <a:endParaRPr lang="en-US" altLang="en-US" sz="4000" dirty="0" smtClean="0"/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All </a:t>
            </a:r>
            <a:r>
              <a:rPr lang="en-US" altLang="en-US" sz="4000" dirty="0" smtClean="0"/>
              <a:t>the world </a:t>
            </a:r>
            <a:r>
              <a:rPr lang="en-US" altLang="en-US" sz="4000" b="1" dirty="0" smtClean="0"/>
              <a:t>is </a:t>
            </a:r>
            <a:r>
              <a:rPr lang="en-US" altLang="en-US" sz="4000" dirty="0" smtClean="0"/>
              <a:t>a stage.</a:t>
            </a:r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She </a:t>
            </a:r>
            <a:r>
              <a:rPr lang="en-US" altLang="en-US" sz="4000" dirty="0" smtClean="0"/>
              <a:t>is a rose.</a:t>
            </a:r>
          </a:p>
          <a:p>
            <a:pPr eaLnBrk="1" hangingPunct="1">
              <a:buFontTx/>
              <a:buNone/>
            </a:pPr>
            <a:r>
              <a:rPr lang="en-US" altLang="en-US" sz="4000" dirty="0" smtClean="0"/>
              <a:t>- He </a:t>
            </a:r>
            <a:r>
              <a:rPr lang="en-US" altLang="en-US" sz="4000" dirty="0" smtClean="0"/>
              <a:t>has a stone heart.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489</Words>
  <Application>Microsoft Office PowerPoint</Application>
  <PresentationFormat>On-screen Show (4:3)</PresentationFormat>
  <Paragraphs>125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Arial Rounded MT Bold</vt:lpstr>
      <vt:lpstr>Berlin Sans FB</vt:lpstr>
      <vt:lpstr>Default Design</vt:lpstr>
      <vt:lpstr>Figurative Language</vt:lpstr>
      <vt:lpstr>    I can determine the meaning of words and phrases as they are read in a text.</vt:lpstr>
      <vt:lpstr>Figurative Language vs Literal Language</vt:lpstr>
      <vt:lpstr>PowerPoint Presentation</vt:lpstr>
      <vt:lpstr>PowerPoint Presentation</vt:lpstr>
      <vt:lpstr>Simile</vt:lpstr>
      <vt:lpstr>Important!</vt:lpstr>
      <vt:lpstr>PowerPoint Presentation</vt:lpstr>
      <vt:lpstr>Metaphor</vt:lpstr>
      <vt:lpstr>Personification</vt:lpstr>
      <vt:lpstr>Hyperbole</vt:lpstr>
      <vt:lpstr>Understatement</vt:lpstr>
      <vt:lpstr>Alliteration</vt:lpstr>
      <vt:lpstr>Onomatopoeia </vt:lpstr>
      <vt:lpstr>Idiom</vt:lpstr>
      <vt:lpstr>Now, let’s practice!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Pause and reflect…</vt:lpstr>
      <vt:lpstr>Answers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Figurative Language</dc:title>
  <dc:creator>D</dc:creator>
  <cp:lastModifiedBy>Robin Wilson</cp:lastModifiedBy>
  <cp:revision>15</cp:revision>
  <dcterms:created xsi:type="dcterms:W3CDTF">2010-10-04T02:39:48Z</dcterms:created>
  <dcterms:modified xsi:type="dcterms:W3CDTF">2014-11-12T13:27:24Z</dcterms:modified>
</cp:coreProperties>
</file>